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6"/>
  </p:notesMasterIdLst>
  <p:sldIdLst>
    <p:sldId id="256" r:id="rId2"/>
    <p:sldId id="279" r:id="rId3"/>
    <p:sldId id="257" r:id="rId4"/>
    <p:sldId id="285" r:id="rId5"/>
    <p:sldId id="276" r:id="rId6"/>
    <p:sldId id="283" r:id="rId7"/>
    <p:sldId id="277" r:id="rId8"/>
    <p:sldId id="281" r:id="rId9"/>
    <p:sldId id="270" r:id="rId10"/>
    <p:sldId id="261" r:id="rId11"/>
    <p:sldId id="263" r:id="rId12"/>
    <p:sldId id="262" r:id="rId13"/>
    <p:sldId id="267" r:id="rId14"/>
    <p:sldId id="269" r:id="rId15"/>
    <p:sldId id="264" r:id="rId16"/>
    <p:sldId id="265" r:id="rId17"/>
    <p:sldId id="286" r:id="rId18"/>
    <p:sldId id="287" r:id="rId19"/>
    <p:sldId id="282" r:id="rId20"/>
    <p:sldId id="275" r:id="rId21"/>
    <p:sldId id="274" r:id="rId22"/>
    <p:sldId id="284" r:id="rId23"/>
    <p:sldId id="278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B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268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7BA79-24AE-40CB-A7D3-1A5DC5FA0521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27612-CE4F-456C-A5B9-C7D1408CB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21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https://docs.microsoft.com/en-us/aspnet/core/migration/1x-to-2x/identity-2x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xmlns="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xmlns="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177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sty 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34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laj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CC5392DC-D887-4BA2-9E27-1219EF130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1942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43940445-405E-484C-9E84-90F5DD445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815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4150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B5C6-C868-41CD-A91F-7AC8D572326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93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3B5C6-C868-41CD-A91F-7AC8D572326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7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xmlns="" id="{291D1E7D-913A-443B-AD5C-8864D21A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xmlns="" id="{4E3AE9E8-C0A6-473A-A904-8874518A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xmlns="" id="{D24DF2F3-30DC-4F36-99AE-27416B552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3B5C6-C868-41CD-A91F-7AC8D5723268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xmlns="" id="{051CAEB9-11C8-4291-9DC7-28E08E395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xmlns="" id="{3A109E7E-87E3-4DDD-8808-4959BA149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09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dentityserver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eveloper.okta.com/" TargetMode="External"/><Relationship Id="rId4" Type="http://schemas.openxmlformats.org/officeDocument/2006/relationships/hyperlink" Target="https://auth0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lery.io/" TargetMode="External"/><Relationship Id="rId2" Type="http://schemas.openxmlformats.org/officeDocument/2006/relationships/hyperlink" Target="https://loader.io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ebsurge.west-wind.com/" TargetMode="External"/><Relationship Id="rId4" Type="http://schemas.openxmlformats.org/officeDocument/2006/relationships/hyperlink" Target="https://gatl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pis.org/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2" Type="http://schemas.openxmlformats.org/officeDocument/2006/relationships/hyperlink" Target="https://github.com/Xabaril/AspNetCore.Diagnostics.HealthChecks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datadoghq.com/" TargetMode="External"/><Relationship Id="rId4" Type="http://schemas.openxmlformats.org/officeDocument/2006/relationships/hyperlink" Target="https://stackify.com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github.com/v3/" TargetMode="External"/><Relationship Id="rId3" Type="http://schemas.openxmlformats.org/officeDocument/2006/relationships/hyperlink" Target="https://ionwg.org/" TargetMode="External"/><Relationship Id="rId7" Type="http://schemas.openxmlformats.org/officeDocument/2006/relationships/hyperlink" Target="https://dev.twitter.com/rest/public" TargetMode="External"/><Relationship Id="rId2" Type="http://schemas.openxmlformats.org/officeDocument/2006/relationships/hyperlink" Target="https://github.com/microsoft/api-guideline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graphql.org/" TargetMode="External"/><Relationship Id="rId5" Type="http://schemas.openxmlformats.org/officeDocument/2006/relationships/hyperlink" Target="http://json-schema.org/" TargetMode="External"/><Relationship Id="rId10" Type="http://schemas.openxmlformats.org/officeDocument/2006/relationships/hyperlink" Target="https://www.twilio.com/docs/api/rest" TargetMode="External"/><Relationship Id="rId4" Type="http://schemas.openxmlformats.org/officeDocument/2006/relationships/hyperlink" Target="http://jsonapi.org/" TargetMode="External"/><Relationship Id="rId9" Type="http://schemas.openxmlformats.org/officeDocument/2006/relationships/hyperlink" Target="https://stripe.com/docs/ap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dyg/practical-aspnetcore" TargetMode="External"/><Relationship Id="rId2" Type="http://schemas.openxmlformats.org/officeDocument/2006/relationships/hyperlink" Target="https://github.com/nbarbettini/BeautifulRestApi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https://github.com/miroslavpopovic/aspnetcore-workshop" TargetMode="External"/><Relationship Id="rId4" Type="http://schemas.openxmlformats.org/officeDocument/2006/relationships/hyperlink" Target="https://github.com/miroslavpopovic/production-ready-apis-sample-3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slavpopovic" TargetMode="External"/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493713" y="5019995"/>
            <a:ext cx="11108352" cy="10556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Building production-ready APIs</a:t>
            </a:r>
            <a:br>
              <a:rPr lang="en-US" dirty="0"/>
            </a:br>
            <a:r>
              <a:rPr lang="en-US" dirty="0"/>
              <a:t>with ASP.NET Core 3.0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713" y="4168614"/>
            <a:ext cx="7942364" cy="851381"/>
          </a:xfrm>
        </p:spPr>
        <p:txBody>
          <a:bodyPr/>
          <a:lstStyle/>
          <a:p>
            <a:r>
              <a:rPr lang="en-US" dirty="0" smtClean="0"/>
              <a:t>Miroslav Popovic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8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</a:p>
          <a:p>
            <a:r>
              <a:rPr lang="en-US" dirty="0" smtClean="0"/>
              <a:t>OAuth 2.0</a:t>
            </a:r>
          </a:p>
          <a:p>
            <a:pPr lvl="1"/>
            <a:r>
              <a:rPr lang="en-US" dirty="0" smtClean="0"/>
              <a:t>Token based authentication</a:t>
            </a:r>
          </a:p>
          <a:p>
            <a:r>
              <a:rPr lang="en-US" dirty="0" err="1" smtClean="0"/>
              <a:t>IdentityServer</a:t>
            </a:r>
            <a:r>
              <a:rPr lang="en-US" dirty="0" smtClean="0"/>
              <a:t> 4</a:t>
            </a:r>
          </a:p>
          <a:p>
            <a:pPr lvl="1"/>
            <a:r>
              <a:rPr lang="en-US" dirty="0" smtClean="0">
                <a:hlinkClick r:id="rId3"/>
              </a:rPr>
              <a:t>https://identityserver.io/</a:t>
            </a:r>
            <a:r>
              <a:rPr lang="en-US" dirty="0" smtClean="0"/>
              <a:t>  </a:t>
            </a:r>
          </a:p>
          <a:p>
            <a:r>
              <a:rPr lang="en-US" dirty="0" smtClean="0"/>
              <a:t>Third party</a:t>
            </a:r>
          </a:p>
          <a:p>
            <a:pPr lvl="1"/>
            <a:r>
              <a:rPr lang="en-US" dirty="0" smtClean="0"/>
              <a:t>Auth0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https://auth0.com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Okta</a:t>
            </a:r>
            <a:r>
              <a:rPr lang="en-US" dirty="0"/>
              <a:t> - </a:t>
            </a:r>
            <a:r>
              <a:rPr lang="en-US" dirty="0">
                <a:hlinkClick r:id="rId5"/>
              </a:rPr>
              <a:t>https://developer.okta.com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69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Unit testing &amp; Integration testing</a:t>
            </a:r>
          </a:p>
          <a:p>
            <a:r>
              <a:rPr lang="en-US" dirty="0"/>
              <a:t>M</a:t>
            </a:r>
            <a:r>
              <a:rPr lang="en-US" dirty="0" smtClean="0"/>
              <a:t>anual testing</a:t>
            </a:r>
          </a:p>
          <a:p>
            <a:pPr lvl="1"/>
            <a:r>
              <a:rPr lang="en-US" dirty="0" smtClean="0"/>
              <a:t>Tools (Postman, Fiddler…)</a:t>
            </a:r>
            <a:endParaRPr lang="sr-Latn-BA" dirty="0" smtClean="0"/>
          </a:p>
          <a:p>
            <a:r>
              <a:rPr lang="en-US" dirty="0"/>
              <a:t>Stress/load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://loader.io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endParaRPr lang="sr-Latn-BA" dirty="0" smtClean="0"/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://artillery.io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, </a:t>
            </a:r>
            <a:endParaRPr lang="sr-Latn-BA" dirty="0" smtClean="0"/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://gatling.io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spc="-1" dirty="0" smtClean="0">
                <a:solidFill>
                  <a:srgbClr val="0C1937"/>
                </a:solidFill>
                <a:hlinkClick r:id="rId5"/>
              </a:rPr>
              <a:t>https://</a:t>
            </a:r>
            <a:r>
              <a:rPr lang="en-US" spc="-1" dirty="0">
                <a:solidFill>
                  <a:srgbClr val="0C1937"/>
                </a:solidFill>
                <a:hlinkClick r:id="rId5"/>
              </a:rPr>
              <a:t>websurge.west-wind.com/</a:t>
            </a:r>
            <a:r>
              <a:rPr lang="en-US" spc="-1" dirty="0">
                <a:solidFill>
                  <a:srgbClr val="0C1937"/>
                </a:solidFill>
              </a:rPr>
              <a:t> </a:t>
            </a:r>
            <a:r>
              <a:rPr lang="en-US" spc="-1" dirty="0" smtClean="0">
                <a:solidFill>
                  <a:srgbClr val="0C1937"/>
                </a:solidFill>
              </a:rPr>
              <a:t/>
            </a:r>
            <a:br>
              <a:rPr lang="en-US" spc="-1" dirty="0" smtClean="0">
                <a:solidFill>
                  <a:srgbClr val="0C1937"/>
                </a:solidFill>
              </a:rPr>
            </a:br>
            <a:r>
              <a:rPr lang="en-US" dirty="0" smtClean="0"/>
              <a:t>…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http://swagger.io/</a:t>
            </a:r>
            <a:r>
              <a:rPr lang="sr-Latn-BA" dirty="0" smtClean="0"/>
              <a:t> -&gt; </a:t>
            </a:r>
            <a:r>
              <a:rPr lang="sr-Latn-BA" dirty="0" smtClean="0">
                <a:hlinkClick r:id="rId3"/>
              </a:rPr>
              <a:t>https://www.openapis.org/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Swagger </a:t>
            </a:r>
            <a:r>
              <a:rPr lang="en-US" dirty="0" smtClean="0"/>
              <a:t>-&gt; </a:t>
            </a:r>
            <a:r>
              <a:rPr lang="sr-Latn-BA" dirty="0" smtClean="0"/>
              <a:t>Open API Specification 3.0</a:t>
            </a:r>
            <a:endParaRPr lang="en-US" dirty="0" smtClean="0"/>
          </a:p>
          <a:p>
            <a:r>
              <a:rPr lang="en-US" dirty="0" smtClean="0"/>
              <a:t>API framework</a:t>
            </a:r>
          </a:p>
          <a:p>
            <a:pPr lvl="1"/>
            <a:r>
              <a:rPr lang="en-US" dirty="0" smtClean="0"/>
              <a:t>Docs</a:t>
            </a:r>
          </a:p>
          <a:p>
            <a:pPr lvl="1"/>
            <a:r>
              <a:rPr lang="en-US" dirty="0" smtClean="0"/>
              <a:t>Define an API</a:t>
            </a:r>
          </a:p>
          <a:p>
            <a:pPr lvl="1"/>
            <a:r>
              <a:rPr lang="sr-Latn-BA" dirty="0" smtClean="0"/>
              <a:t>A</a:t>
            </a:r>
            <a:r>
              <a:rPr lang="en-US" dirty="0" err="1" smtClean="0"/>
              <a:t>utomate</a:t>
            </a:r>
            <a:r>
              <a:rPr lang="en-US" dirty="0" smtClean="0"/>
              <a:t> API testing</a:t>
            </a:r>
            <a:endParaRPr lang="sr-Latn-BA" dirty="0"/>
          </a:p>
          <a:p>
            <a:pPr lvl="1"/>
            <a:r>
              <a:rPr lang="sr-Latn-BA" dirty="0" smtClean="0"/>
              <a:t>C</a:t>
            </a:r>
            <a:r>
              <a:rPr lang="en-US" dirty="0" smtClean="0"/>
              <a:t>ode generation</a:t>
            </a:r>
          </a:p>
          <a:p>
            <a:pPr lvl="1"/>
            <a:r>
              <a:rPr lang="sr-Latn-BA" dirty="0" smtClean="0"/>
              <a:t>..</a:t>
            </a:r>
            <a:r>
              <a:rPr lang="en-US" dirty="0" smtClean="0"/>
              <a:t>.</a:t>
            </a:r>
          </a:p>
          <a:p>
            <a:r>
              <a:rPr lang="en-US" dirty="0"/>
              <a:t>API Analyzers - </a:t>
            </a:r>
            <a:r>
              <a:rPr lang="en-US" sz="2400" dirty="0" err="1">
                <a:latin typeface="Consolas" panose="020B0609020204030204" pitchFamily="49" charset="0"/>
              </a:rPr>
              <a:t>Microsoft.AspNetCore.Mvc.Api.Analyzers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Swashbuckle or </a:t>
            </a:r>
            <a:r>
              <a:rPr lang="en-US" dirty="0" err="1" smtClean="0"/>
              <a:t>NSwag</a:t>
            </a:r>
            <a:r>
              <a:rPr lang="en-US" dirty="0" smtClean="0"/>
              <a:t> and Swagger UI</a:t>
            </a:r>
          </a:p>
        </p:txBody>
      </p:sp>
    </p:spTree>
    <p:extLst>
      <p:ext uri="{BB962C8B-B14F-4D97-AF65-F5344CB8AC3E}">
        <p14:creationId xmlns:p14="http://schemas.microsoft.com/office/powerpoint/2010/main" val="295319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B9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6177"/>
            <a:ext cx="12192000" cy="75303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85525" y="309892"/>
            <a:ext cx="5400483" cy="757931"/>
          </a:xfrm>
          <a:solidFill>
            <a:srgbClr val="36B9CD">
              <a:alpha val="72000"/>
            </a:srgbClr>
          </a:solidFill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Rainbows and unicorns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26131" y="6184942"/>
            <a:ext cx="70551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Image source: https://www.percussion.com/blog/2015/March/unicorns-and-rainbows-wont-help-your-social-media-data-will</a:t>
            </a:r>
          </a:p>
        </p:txBody>
      </p:sp>
    </p:spTree>
    <p:extLst>
      <p:ext uri="{BB962C8B-B14F-4D97-AF65-F5344CB8AC3E}">
        <p14:creationId xmlns:p14="http://schemas.microsoft.com/office/powerpoint/2010/main" val="170089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limiting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per token</a:t>
            </a:r>
          </a:p>
          <a:p>
            <a:pPr lvl="1"/>
            <a:r>
              <a:rPr lang="en-US" dirty="0" smtClean="0"/>
              <a:t>With middleware or action filter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github.com/stefanprodan/AspNetCoreRateLimit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 per Client IP</a:t>
            </a:r>
          </a:p>
          <a:p>
            <a:pPr lvl="1"/>
            <a:r>
              <a:rPr lang="en-US" dirty="0" smtClean="0"/>
              <a:t>Limit per Client ID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URL</a:t>
            </a:r>
          </a:p>
          <a:p>
            <a:pPr lvl="1"/>
            <a:r>
              <a:rPr lang="en-US" sz="2000" dirty="0" smtClean="0">
                <a:latin typeface="Consolas" panose="020B0609020204030204" pitchFamily="49" charset="0"/>
              </a:rPr>
              <a:t>/</a:t>
            </a:r>
            <a:r>
              <a:rPr lang="en-US" sz="2000" dirty="0" err="1" smtClean="0">
                <a:latin typeface="Consolas" panose="020B0609020204030204" pitchFamily="49" charset="0"/>
              </a:rPr>
              <a:t>api</a:t>
            </a:r>
            <a:r>
              <a:rPr lang="en-US" sz="2000" dirty="0" smtClean="0">
                <a:latin typeface="Consolas" panose="020B0609020204030204" pitchFamily="49" charset="0"/>
              </a:rPr>
              <a:t>/v2/games/</a:t>
            </a:r>
          </a:p>
          <a:p>
            <a:r>
              <a:rPr lang="en-US" dirty="0" smtClean="0"/>
              <a:t>Query string</a:t>
            </a:r>
          </a:p>
          <a:p>
            <a:pPr lvl="1"/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api</a:t>
            </a:r>
            <a:r>
              <a:rPr lang="en-US" sz="2000" dirty="0">
                <a:latin typeface="Consolas" panose="020B0609020204030204" pitchFamily="49" charset="0"/>
              </a:rPr>
              <a:t>/</a:t>
            </a:r>
            <a:r>
              <a:rPr lang="en-US" sz="2000" dirty="0" err="1">
                <a:latin typeface="Consolas" panose="020B0609020204030204" pitchFamily="49" charset="0"/>
              </a:rPr>
              <a:t>games?api-version</a:t>
            </a:r>
            <a:r>
              <a:rPr lang="en-US" sz="2000" dirty="0">
                <a:latin typeface="Consolas" panose="020B0609020204030204" pitchFamily="49" charset="0"/>
              </a:rPr>
              <a:t>=2</a:t>
            </a:r>
          </a:p>
          <a:p>
            <a:r>
              <a:rPr lang="en-US" dirty="0" smtClean="0"/>
              <a:t>Custom request header</a:t>
            </a:r>
            <a:endParaRPr lang="en-US" dirty="0"/>
          </a:p>
          <a:p>
            <a:pPr lvl="1"/>
            <a:r>
              <a:rPr lang="en-US" sz="2000" dirty="0" err="1">
                <a:latin typeface="Consolas" panose="020B0609020204030204" pitchFamily="49" charset="0"/>
              </a:rPr>
              <a:t>api</a:t>
            </a:r>
            <a:r>
              <a:rPr lang="en-US" sz="2000" dirty="0">
                <a:latin typeface="Consolas" panose="020B0609020204030204" pitchFamily="49" charset="0"/>
              </a:rPr>
              <a:t>-version: 2</a:t>
            </a:r>
          </a:p>
          <a:p>
            <a:r>
              <a:rPr lang="en-US" dirty="0" smtClean="0"/>
              <a:t>Accept header</a:t>
            </a:r>
          </a:p>
          <a:p>
            <a:pPr lvl="1">
              <a:lnSpc>
                <a:spcPct val="100000"/>
              </a:lnSpc>
            </a:pPr>
            <a:r>
              <a:rPr lang="en-US" sz="2000" dirty="0">
                <a:latin typeface="Consolas" panose="020B0609020204030204" pitchFamily="49" charset="0"/>
              </a:rPr>
              <a:t>Accept: application/</a:t>
            </a:r>
            <a:r>
              <a:rPr lang="en-US" sz="2000" dirty="0" err="1">
                <a:latin typeface="Consolas" panose="020B0609020204030204" pitchFamily="49" charset="0"/>
              </a:rPr>
              <a:t>json;v</a:t>
            </a:r>
            <a:r>
              <a:rPr lang="en-US" sz="2000" dirty="0">
                <a:latin typeface="Consolas" panose="020B0609020204030204" pitchFamily="49" charset="0"/>
              </a:rPr>
              <a:t>=2</a:t>
            </a:r>
          </a:p>
          <a:p>
            <a:r>
              <a:rPr lang="en-US" dirty="0" err="1" smtClean="0"/>
              <a:t>Microsoft.AspNetCore.Mvc.Versioning</a:t>
            </a:r>
            <a:endParaRPr lang="en-US" dirty="0" smtClean="0"/>
          </a:p>
          <a:p>
            <a:pPr lvl="1"/>
            <a:r>
              <a:rPr lang="en-US" dirty="0" smtClean="0"/>
              <a:t>Supports all types, query string by default (</a:t>
            </a:r>
            <a:r>
              <a:rPr lang="en-US" sz="2000" dirty="0">
                <a:latin typeface="Consolas" panose="020B0609020204030204" pitchFamily="49" charset="0"/>
              </a:rPr>
              <a:t>?</a:t>
            </a:r>
            <a:r>
              <a:rPr lang="en-US" sz="2000" dirty="0" err="1">
                <a:latin typeface="Consolas" panose="020B0609020204030204" pitchFamily="49" charset="0"/>
              </a:rPr>
              <a:t>api</a:t>
            </a:r>
            <a:r>
              <a:rPr lang="en-US" sz="2000" dirty="0">
                <a:latin typeface="Consolas" panose="020B0609020204030204" pitchFamily="49" charset="0"/>
              </a:rPr>
              <a:t>-version=2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21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Simple logging – errors, logs</a:t>
            </a:r>
          </a:p>
          <a:p>
            <a:r>
              <a:rPr lang="en-US" dirty="0" smtClean="0"/>
              <a:t>Performance tracking</a:t>
            </a:r>
          </a:p>
          <a:p>
            <a:r>
              <a:rPr lang="en-US" dirty="0"/>
              <a:t>Usage </a:t>
            </a:r>
            <a:r>
              <a:rPr lang="en-US" dirty="0" smtClean="0"/>
              <a:t>tracking</a:t>
            </a:r>
          </a:p>
          <a:p>
            <a:r>
              <a:rPr lang="en-US" dirty="0" smtClean="0"/>
              <a:t>Azure </a:t>
            </a:r>
            <a:r>
              <a:rPr lang="en-US" dirty="0"/>
              <a:t>– Azure Monitor, Application Insights, Log Analytics </a:t>
            </a:r>
            <a:r>
              <a:rPr lang="en-US" dirty="0" smtClean="0"/>
              <a:t>…</a:t>
            </a:r>
          </a:p>
          <a:p>
            <a:r>
              <a:rPr lang="en-US" dirty="0"/>
              <a:t>Open-source - Prometheus, </a:t>
            </a:r>
            <a:r>
              <a:rPr lang="en-US" dirty="0" err="1"/>
              <a:t>Grafana</a:t>
            </a:r>
            <a:r>
              <a:rPr lang="en-US" dirty="0"/>
              <a:t>…</a:t>
            </a:r>
          </a:p>
          <a:p>
            <a:r>
              <a:rPr lang="en-US" dirty="0" smtClean="0"/>
              <a:t>ASP.NET </a:t>
            </a:r>
            <a:r>
              <a:rPr lang="en-US" dirty="0"/>
              <a:t>Core Health </a:t>
            </a:r>
            <a:r>
              <a:rPr lang="en-US" dirty="0" smtClean="0"/>
              <a:t>Checks</a:t>
            </a:r>
            <a:endParaRPr lang="sr-Latn-BA" dirty="0" smtClean="0"/>
          </a:p>
          <a:p>
            <a:pPr lvl="1"/>
            <a:r>
              <a:rPr lang="sr-Latn-BA" spc="-1" dirty="0">
                <a:solidFill>
                  <a:srgbClr val="0C1937"/>
                </a:solidFill>
                <a:hlinkClick r:id="rId2"/>
              </a:rPr>
              <a:t>https://github.com/Xabaril/AspNetCore.Diagnostics.HealthChecks/</a:t>
            </a:r>
            <a:r>
              <a:rPr lang="en-US" spc="-1" dirty="0">
                <a:solidFill>
                  <a:srgbClr val="0C1937"/>
                </a:solidFill>
              </a:rPr>
              <a:t> </a:t>
            </a:r>
            <a:endParaRPr lang="en-US" dirty="0" smtClean="0"/>
          </a:p>
          <a:p>
            <a:r>
              <a:rPr lang="en-US" dirty="0" smtClean="0"/>
              <a:t>Third-party monitoring services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://newrelic.com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4"/>
              </a:rPr>
              <a:t>https://stackify.com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://www.datadoghq.com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812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23" y="421109"/>
            <a:ext cx="6378553" cy="59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API Gateways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400" dirty="0"/>
              <a:t>Features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Routing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Request Aggregation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Service Discovery with </a:t>
            </a:r>
            <a:r>
              <a:rPr lang="en-US" sz="4000" dirty="0" smtClean="0"/>
              <a:t>Consul </a:t>
            </a:r>
            <a:r>
              <a:rPr lang="en-US" sz="4000" dirty="0"/>
              <a:t>&amp; Eureka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Service Fabric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Kubernetes</a:t>
            </a:r>
          </a:p>
          <a:p>
            <a:pPr>
              <a:lnSpc>
                <a:spcPct val="70000"/>
              </a:lnSpc>
            </a:pPr>
            <a:r>
              <a:rPr lang="en-US" sz="4000" dirty="0" err="1"/>
              <a:t>WebSockets</a:t>
            </a:r>
            <a:endParaRPr lang="en-US" sz="4000" dirty="0"/>
          </a:p>
          <a:p>
            <a:pPr>
              <a:lnSpc>
                <a:spcPct val="70000"/>
              </a:lnSpc>
            </a:pPr>
            <a:r>
              <a:rPr lang="en-US" sz="4000" dirty="0"/>
              <a:t>Authentication</a:t>
            </a:r>
          </a:p>
          <a:p>
            <a:pPr>
              <a:lnSpc>
                <a:spcPct val="70000"/>
              </a:lnSpc>
            </a:pPr>
            <a:r>
              <a:rPr lang="en-US" sz="4000" dirty="0" err="1"/>
              <a:t>Authorisation</a:t>
            </a:r>
            <a:endParaRPr lang="en-US" sz="4000" dirty="0"/>
          </a:p>
          <a:p>
            <a:pPr>
              <a:lnSpc>
                <a:spcPct val="70000"/>
              </a:lnSpc>
            </a:pPr>
            <a:r>
              <a:rPr lang="en-US" sz="4000" dirty="0"/>
              <a:t>Rate Limiting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Caching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Retry policies / </a:t>
            </a:r>
            <a:r>
              <a:rPr lang="en-US" sz="4000" dirty="0" err="1"/>
              <a:t>QoS</a:t>
            </a:r>
            <a:endParaRPr lang="en-US" sz="4000" dirty="0"/>
          </a:p>
          <a:p>
            <a:pPr>
              <a:lnSpc>
                <a:spcPct val="70000"/>
              </a:lnSpc>
            </a:pPr>
            <a:r>
              <a:rPr lang="en-US" sz="4000" dirty="0"/>
              <a:t>Load Balancing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Logging / Tracing / Correlation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Headers / Query String / Claims Transformation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Custom Middleware / Delegating Handlers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Configuration / Administration REST API</a:t>
            </a:r>
          </a:p>
          <a:p>
            <a:pPr>
              <a:lnSpc>
                <a:spcPct val="70000"/>
              </a:lnSpc>
            </a:pPr>
            <a:r>
              <a:rPr lang="en-US" sz="4000" dirty="0"/>
              <a:t>Platform / Cloud Agnostic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55" y="2709476"/>
            <a:ext cx="1735004" cy="2052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101" y="819426"/>
            <a:ext cx="2054267" cy="17296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577" y="2753308"/>
            <a:ext cx="5756423" cy="356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791662" y="3123689"/>
            <a:ext cx="8743193" cy="754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Closing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34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791662" y="3123689"/>
            <a:ext cx="8743193" cy="754084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47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Basics – REST, ASP.NET Core</a:t>
            </a:r>
            <a:endParaRPr lang="sr-Latn-BA" dirty="0" smtClean="0"/>
          </a:p>
          <a:p>
            <a:r>
              <a:rPr lang="en-US" dirty="0" smtClean="0"/>
              <a:t>Best practices</a:t>
            </a:r>
          </a:p>
          <a:p>
            <a:r>
              <a:rPr lang="en-US" dirty="0" smtClean="0"/>
              <a:t>Security</a:t>
            </a:r>
          </a:p>
          <a:p>
            <a:r>
              <a:rPr lang="en-US" dirty="0" smtClean="0"/>
              <a:t>Testing</a:t>
            </a:r>
          </a:p>
          <a:p>
            <a:r>
              <a:rPr lang="en-US" dirty="0" smtClean="0"/>
              <a:t>Documentation</a:t>
            </a:r>
          </a:p>
          <a:p>
            <a:r>
              <a:rPr lang="en-US" dirty="0" smtClean="0"/>
              <a:t>Limiting</a:t>
            </a:r>
          </a:p>
          <a:p>
            <a:r>
              <a:rPr lang="en-US" dirty="0" smtClean="0"/>
              <a:t>Versioning</a:t>
            </a:r>
          </a:p>
          <a:p>
            <a:r>
              <a:rPr lang="en-US" dirty="0" smtClean="0"/>
              <a:t>Monitoring</a:t>
            </a:r>
          </a:p>
          <a:p>
            <a:r>
              <a:rPr lang="en-US" smtClean="0"/>
              <a:t>API Gateways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99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BA" dirty="0">
                <a:hlinkClick r:id="rId2"/>
              </a:rPr>
              <a:t>https://</a:t>
            </a:r>
            <a:r>
              <a:rPr lang="sr-Latn-BA" dirty="0" smtClean="0">
                <a:hlinkClick r:id="rId2"/>
              </a:rPr>
              <a:t>github.com/microsoft/api-guidelines</a:t>
            </a:r>
            <a:r>
              <a:rPr lang="sr-Latn-BA" dirty="0" smtClean="0"/>
              <a:t> </a:t>
            </a:r>
            <a:endParaRPr lang="sr-Latn-BA" dirty="0"/>
          </a:p>
          <a:p>
            <a:r>
              <a:rPr lang="sr-Latn-BA" dirty="0" smtClean="0"/>
              <a:t>Specifications</a:t>
            </a:r>
            <a:endParaRPr lang="en-US" dirty="0"/>
          </a:p>
          <a:p>
            <a:pPr lvl="1"/>
            <a:r>
              <a:rPr lang="en-US" dirty="0" smtClean="0"/>
              <a:t>HATEOAS – Hypermedia as the Engine of Application State</a:t>
            </a:r>
          </a:p>
          <a:p>
            <a:pPr lvl="1"/>
            <a:r>
              <a:rPr lang="en-US" dirty="0">
                <a:hlinkClick r:id="rId3"/>
              </a:rPr>
              <a:t>https://ionwg.org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The ION Hypermedia Type</a:t>
            </a:r>
          </a:p>
          <a:p>
            <a:pPr lvl="1"/>
            <a:r>
              <a:rPr lang="en-US" dirty="0">
                <a:hlinkClick r:id="rId4"/>
              </a:rPr>
              <a:t>http://jsonapi.org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- JSON API Specification</a:t>
            </a:r>
          </a:p>
          <a:p>
            <a:pPr lvl="1"/>
            <a:r>
              <a:rPr lang="en-US" dirty="0">
                <a:hlinkClick r:id="rId5"/>
              </a:rPr>
              <a:t>http://json-schema.org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- JSON (Hyper-)Schema</a:t>
            </a:r>
            <a:r>
              <a:rPr lang="sr-Latn-BA" dirty="0" smtClean="0"/>
              <a:t>...</a:t>
            </a:r>
            <a:endParaRPr lang="en-US" dirty="0" smtClean="0"/>
          </a:p>
          <a:p>
            <a:r>
              <a:rPr lang="en-US" dirty="0">
                <a:hlinkClick r:id="rId6"/>
              </a:rPr>
              <a:t>http://graphql.org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- </a:t>
            </a:r>
            <a:r>
              <a:rPr lang="en-US" dirty="0" err="1" smtClean="0"/>
              <a:t>GraphQL</a:t>
            </a:r>
            <a:endParaRPr lang="en-US" dirty="0" smtClean="0"/>
          </a:p>
          <a:p>
            <a:r>
              <a:rPr lang="en-US" dirty="0" smtClean="0"/>
              <a:t>APIs</a:t>
            </a:r>
          </a:p>
          <a:p>
            <a:pPr lvl="1"/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dev.twitter.com/rest/public</a:t>
            </a:r>
            <a:r>
              <a:rPr lang="en-US" dirty="0" smtClean="0"/>
              <a:t> - Twitter REST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https://developer.github.com/v3</a:t>
            </a:r>
            <a:r>
              <a:rPr lang="en-US" dirty="0" smtClean="0">
                <a:hlinkClick r:id="rId8"/>
              </a:rPr>
              <a:t>/</a:t>
            </a:r>
            <a:r>
              <a:rPr lang="en-US" dirty="0" smtClean="0"/>
              <a:t> - GitHub REST / v4 </a:t>
            </a:r>
            <a:r>
              <a:rPr lang="en-US" dirty="0" err="1" smtClean="0"/>
              <a:t>GraphQL</a:t>
            </a:r>
            <a:endParaRPr lang="en-US" dirty="0" smtClean="0"/>
          </a:p>
          <a:p>
            <a:pPr lvl="1"/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stripe.com/docs/api</a:t>
            </a:r>
            <a:r>
              <a:rPr lang="en-US" dirty="0" smtClean="0"/>
              <a:t> - Stripe</a:t>
            </a:r>
          </a:p>
          <a:p>
            <a:pPr lvl="1"/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www.twilio.com/docs/api/rest</a:t>
            </a:r>
            <a:r>
              <a:rPr lang="en-US" dirty="0" smtClean="0"/>
              <a:t> - Twilio</a:t>
            </a:r>
          </a:p>
        </p:txBody>
      </p:sp>
    </p:spTree>
    <p:extLst>
      <p:ext uri="{BB962C8B-B14F-4D97-AF65-F5344CB8AC3E}">
        <p14:creationId xmlns:p14="http://schemas.microsoft.com/office/powerpoint/2010/main" val="142017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Samples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https://github.com/nbarbettini/BeautifulRestApi</a:t>
            </a:r>
            <a:r>
              <a:rPr lang="sr-Latn-BA" sz="2400" dirty="0"/>
              <a:t> </a:t>
            </a:r>
            <a:endParaRPr lang="sr-Latn-BA" sz="2400" dirty="0" smtClean="0"/>
          </a:p>
          <a:p>
            <a:pPr lvl="1"/>
            <a:r>
              <a:rPr lang="sr-Latn-BA" sz="2000" dirty="0" smtClean="0"/>
              <a:t>samples </a:t>
            </a:r>
            <a:r>
              <a:rPr lang="sr-Latn-BA" sz="2000" dirty="0"/>
              <a:t>and video course</a:t>
            </a:r>
          </a:p>
          <a:p>
            <a:r>
              <a:rPr lang="en-US" sz="2400" dirty="0">
                <a:hlinkClick r:id="rId3"/>
              </a:rPr>
              <a:t>https://github.com/dodyg/practical-aspnetcore</a:t>
            </a:r>
            <a:r>
              <a:rPr lang="sr-Latn-BA" sz="2400" dirty="0"/>
              <a:t> </a:t>
            </a:r>
            <a:endParaRPr lang="en-US" sz="2400" dirty="0"/>
          </a:p>
          <a:p>
            <a:pPr lvl="1"/>
            <a:r>
              <a:rPr lang="en-US" sz="2000" dirty="0" smtClean="0"/>
              <a:t>3</a:t>
            </a:r>
            <a:r>
              <a:rPr lang="sr-Latn-BA" sz="2000" dirty="0" smtClean="0"/>
              <a:t>00+ ASP.NET Core samples</a:t>
            </a:r>
            <a:endParaRPr lang="en-US" sz="2000" dirty="0"/>
          </a:p>
          <a:p>
            <a:r>
              <a:rPr lang="en-US" sz="2400" dirty="0">
                <a:hlinkClick r:id="rId4"/>
              </a:rPr>
              <a:t>https://github.com/miroslavpopovic/production-ready-apis-sample-</a:t>
            </a:r>
            <a:r>
              <a:rPr lang="sr-Latn-BA" sz="2400" dirty="0" smtClean="0">
                <a:hlinkClick r:id="rId4"/>
              </a:rPr>
              <a:t>3</a:t>
            </a:r>
            <a:endParaRPr lang="en-US" sz="2400" dirty="0" smtClean="0"/>
          </a:p>
          <a:p>
            <a:r>
              <a:rPr lang="sr-Latn-BA" sz="2400" dirty="0">
                <a:hlinkClick r:id="rId5"/>
              </a:rPr>
              <a:t>https://</a:t>
            </a:r>
            <a:r>
              <a:rPr lang="sr-Latn-BA" sz="2400" dirty="0" smtClean="0">
                <a:hlinkClick r:id="rId5"/>
              </a:rPr>
              <a:t>github.com/miroslavpopovic/aspnetcore-workshop</a:t>
            </a:r>
            <a:r>
              <a:rPr lang="en-US" sz="2400" smtClean="0"/>
              <a:t> </a:t>
            </a:r>
            <a:r>
              <a:rPr lang="sr-Latn-BA" sz="2400" smtClean="0"/>
              <a:t>  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71" y="4409199"/>
            <a:ext cx="4379710" cy="244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27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91662" y="5053128"/>
            <a:ext cx="2335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2"/>
              </a:rPr>
              <a:t>https://miroslavpopovic.com</a:t>
            </a:r>
            <a:r>
              <a:rPr lang="sr-Latn-BA" sz="1400" dirty="0" smtClean="0">
                <a:latin typeface="+mj-lt"/>
                <a:cs typeface="Arial" panose="020B0604020202020204" pitchFamily="34" charset="0"/>
              </a:rPr>
              <a:t> </a:t>
            </a:r>
          </a:p>
          <a:p>
            <a:r>
              <a:rPr lang="sr-Latn-BA" sz="1400" dirty="0" smtClean="0">
                <a:latin typeface="+mj-lt"/>
                <a:cs typeface="Arial" panose="020B0604020202020204" pitchFamily="34" charset="0"/>
                <a:hlinkClick r:id="rId3"/>
              </a:rPr>
              <a:t>@miroslavpopovic</a:t>
            </a:r>
            <a:endParaRPr lang="en-US" sz="1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791662" y="3123688"/>
            <a:ext cx="8743193" cy="9512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</a:p>
          <a:p>
            <a:r>
              <a:rPr lang="en-US" sz="3100" dirty="0" smtClean="0"/>
              <a:t>Questions?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7207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08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REST(</a:t>
            </a:r>
            <a:r>
              <a:rPr lang="en-US" dirty="0" err="1" smtClean="0"/>
              <a:t>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</a:t>
            </a:r>
          </a:p>
          <a:p>
            <a:pPr lvl="1"/>
            <a:r>
              <a:rPr lang="en-US" dirty="0" smtClean="0"/>
              <a:t>architecture type that’s using the existing web infrastructure</a:t>
            </a:r>
          </a:p>
          <a:p>
            <a:r>
              <a:rPr lang="en-US" dirty="0" smtClean="0"/>
              <a:t>RESTful</a:t>
            </a:r>
          </a:p>
          <a:p>
            <a:pPr lvl="1"/>
            <a:r>
              <a:rPr lang="en-US" dirty="0" smtClean="0"/>
              <a:t>services that implement REST architecture</a:t>
            </a:r>
          </a:p>
          <a:p>
            <a:r>
              <a:rPr lang="en-US" dirty="0"/>
              <a:t>Web resources – identified with </a:t>
            </a:r>
            <a:r>
              <a:rPr lang="en-US" dirty="0" smtClean="0"/>
              <a:t>URL </a:t>
            </a:r>
            <a:r>
              <a:rPr lang="en-US" dirty="0"/>
              <a:t>address</a:t>
            </a:r>
          </a:p>
          <a:p>
            <a:r>
              <a:rPr lang="en-US" dirty="0"/>
              <a:t>HTTP verbs – </a:t>
            </a:r>
            <a:r>
              <a:rPr lang="en-US" dirty="0">
                <a:latin typeface="Consolas" panose="020B0609020204030204" pitchFamily="49" charset="0"/>
              </a:rPr>
              <a:t>GET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POST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PUT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DELETE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PATCH</a:t>
            </a:r>
            <a:r>
              <a:rPr lang="en-US" dirty="0"/>
              <a:t>…</a:t>
            </a:r>
          </a:p>
          <a:p>
            <a:r>
              <a:rPr lang="en-US" dirty="0" smtClean="0"/>
              <a:t>JSON or XML</a:t>
            </a:r>
          </a:p>
          <a:p>
            <a:r>
              <a:rPr lang="en-US" dirty="0" smtClean="0"/>
              <a:t>Strict </a:t>
            </a:r>
            <a:r>
              <a:rPr lang="en-US" dirty="0"/>
              <a:t>and pragmatic approach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29" y="2157461"/>
            <a:ext cx="3811541" cy="3687666"/>
          </a:xfrm>
        </p:spPr>
      </p:pic>
    </p:spTree>
    <p:extLst>
      <p:ext uri="{BB962C8B-B14F-4D97-AF65-F5344CB8AC3E}">
        <p14:creationId xmlns:p14="http://schemas.microsoft.com/office/powerpoint/2010/main" val="239908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</a:t>
            </a:r>
          </a:p>
          <a:p>
            <a:r>
              <a:rPr lang="en-US" dirty="0" smtClean="0"/>
              <a:t>Cross-platform</a:t>
            </a:r>
            <a:endParaRPr lang="sr-Latn-BA" dirty="0" smtClean="0"/>
          </a:p>
          <a:p>
            <a:r>
              <a:rPr lang="sr-Latn-BA" dirty="0" smtClean="0"/>
              <a:t>Open source</a:t>
            </a:r>
            <a:endParaRPr lang="en-US" dirty="0"/>
          </a:p>
          <a:p>
            <a:r>
              <a:rPr lang="en-US" dirty="0"/>
              <a:t>Dependency injection</a:t>
            </a:r>
          </a:p>
          <a:p>
            <a:r>
              <a:rPr lang="en-US" dirty="0"/>
              <a:t>Middleware / action filters</a:t>
            </a:r>
          </a:p>
          <a:p>
            <a:r>
              <a:rPr lang="sr-Latn-BA" dirty="0" smtClean="0"/>
              <a:t>Endpoint r</a:t>
            </a:r>
            <a:r>
              <a:rPr lang="en-US" dirty="0" smtClean="0"/>
              <a:t>outing </a:t>
            </a:r>
            <a:r>
              <a:rPr lang="en-US" dirty="0"/>
              <a:t>(conventions and attributes)</a:t>
            </a:r>
          </a:p>
          <a:p>
            <a:r>
              <a:rPr lang="en-US" dirty="0" smtClean="0"/>
              <a:t>Model binding and content </a:t>
            </a:r>
            <a:r>
              <a:rPr lang="en-US" dirty="0"/>
              <a:t>negotiation (JSON, XML</a:t>
            </a:r>
            <a:r>
              <a:rPr lang="en-US" dirty="0" smtClean="0"/>
              <a:t>,…)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414" y="2498406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Benefits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Configuration </a:t>
            </a:r>
            <a:endParaRPr lang="sr-Latn-BA" dirty="0" smtClean="0"/>
          </a:p>
          <a:p>
            <a:pPr lvl="1"/>
            <a:r>
              <a:rPr lang="en-US" dirty="0" smtClean="0"/>
              <a:t>environment specific</a:t>
            </a:r>
            <a:endParaRPr lang="sr-Latn-BA" dirty="0" smtClean="0"/>
          </a:p>
          <a:p>
            <a:pPr lvl="1"/>
            <a:r>
              <a:rPr lang="en-US" dirty="0" smtClean="0"/>
              <a:t>user </a:t>
            </a:r>
            <a:r>
              <a:rPr lang="en-US" dirty="0"/>
              <a:t>secrets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dirty="0" smtClean="0"/>
              <a:t>Logging</a:t>
            </a:r>
            <a:endParaRPr lang="sr-Latn-BA" dirty="0" smtClean="0"/>
          </a:p>
          <a:p>
            <a:r>
              <a:rPr lang="sr-Latn-BA" dirty="0" smtClean="0"/>
              <a:t>Security</a:t>
            </a:r>
          </a:p>
          <a:p>
            <a:pPr lvl="1"/>
            <a:r>
              <a:rPr lang="sr-Latn-BA" dirty="0" smtClean="0"/>
              <a:t>Embedded authorization</a:t>
            </a:r>
          </a:p>
          <a:p>
            <a:pPr lvl="1"/>
            <a:r>
              <a:rPr lang="sr-Latn-BA" dirty="0" smtClean="0"/>
              <a:t>HTTPS by default</a:t>
            </a:r>
          </a:p>
          <a:p>
            <a:r>
              <a:rPr lang="sr-Latn-BA" dirty="0" smtClean="0"/>
              <a:t>Conventions</a:t>
            </a:r>
          </a:p>
          <a:p>
            <a:pPr lvl="1"/>
            <a:r>
              <a:rPr lang="sr-Latn-BA" dirty="0" smtClean="0"/>
              <a:t>[ApiController]</a:t>
            </a:r>
          </a:p>
          <a:p>
            <a:pPr lvl="1"/>
            <a:r>
              <a:rPr lang="sr-Latn-BA" dirty="0" smtClean="0"/>
              <a:t>ActionResult&lt;T&gt;</a:t>
            </a:r>
          </a:p>
          <a:p>
            <a:pPr lvl="1"/>
            <a:r>
              <a:rPr lang="sr-Latn-BA" dirty="0" smtClean="0"/>
              <a:t>Analyzers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414" y="2498406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9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3.0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BA" dirty="0" smtClean="0"/>
              <a:t>Endpoint routing changes</a:t>
            </a:r>
          </a:p>
          <a:p>
            <a:r>
              <a:rPr lang="sr-Latn-BA" sz="2400" dirty="0">
                <a:latin typeface="Consolas" panose="020B0609020204030204" pitchFamily="49" charset="0"/>
              </a:rPr>
              <a:t>HostBuilder</a:t>
            </a:r>
            <a:r>
              <a:rPr lang="sr-Latn-BA" dirty="0"/>
              <a:t> instead of </a:t>
            </a:r>
            <a:r>
              <a:rPr lang="sr-Latn-BA" sz="2400" dirty="0">
                <a:latin typeface="Consolas" panose="020B0609020204030204" pitchFamily="49" charset="0"/>
              </a:rPr>
              <a:t>WebHostBuilder</a:t>
            </a:r>
          </a:p>
          <a:p>
            <a:r>
              <a:rPr lang="sr-Latn-BA" dirty="0" smtClean="0"/>
              <a:t>New JSON API</a:t>
            </a:r>
          </a:p>
          <a:p>
            <a:pPr lvl="1"/>
            <a:r>
              <a:rPr lang="sr-Latn-BA" dirty="0" smtClean="0">
                <a:latin typeface="Consolas" panose="020B0609020204030204" pitchFamily="49" charset="0"/>
              </a:rPr>
              <a:t>Utf8JsonReader</a:t>
            </a:r>
            <a:r>
              <a:rPr lang="sr-Latn-BA" dirty="0" smtClean="0"/>
              <a:t>, </a:t>
            </a:r>
            <a:r>
              <a:rPr lang="sr-Latn-BA" dirty="0">
                <a:latin typeface="Consolas" panose="020B0609020204030204" pitchFamily="49" charset="0"/>
              </a:rPr>
              <a:t>Utf8JsonWriter</a:t>
            </a:r>
            <a:r>
              <a:rPr lang="sr-Latn-BA" dirty="0" smtClean="0"/>
              <a:t>, </a:t>
            </a:r>
            <a:r>
              <a:rPr lang="sr-Latn-BA" dirty="0">
                <a:latin typeface="Consolas" panose="020B0609020204030204" pitchFamily="49" charset="0"/>
              </a:rPr>
              <a:t>JsonDocument</a:t>
            </a:r>
            <a:r>
              <a:rPr lang="sr-Latn-BA" dirty="0" smtClean="0"/>
              <a:t>, </a:t>
            </a:r>
            <a:r>
              <a:rPr lang="sr-Latn-BA" dirty="0">
                <a:latin typeface="Consolas" panose="020B0609020204030204" pitchFamily="49" charset="0"/>
              </a:rPr>
              <a:t>JsonSerializer</a:t>
            </a:r>
          </a:p>
          <a:p>
            <a:pPr lvl="1"/>
            <a:r>
              <a:rPr lang="sr-Latn-BA" dirty="0" smtClean="0"/>
              <a:t>Json.NET removed from shared framework</a:t>
            </a:r>
          </a:p>
          <a:p>
            <a:r>
              <a:rPr lang="sr-Latn-BA" dirty="0" smtClean="0"/>
              <a:t>New MVC service registration methods</a:t>
            </a:r>
          </a:p>
          <a:p>
            <a:pPr lvl="1"/>
            <a:r>
              <a:rPr lang="sr-Latn-BA" dirty="0">
                <a:latin typeface="Consolas" panose="020B0609020204030204" pitchFamily="49" charset="0"/>
              </a:rPr>
              <a:t>AddControllers()</a:t>
            </a:r>
          </a:p>
          <a:p>
            <a:r>
              <a:rPr lang="sr-Latn-BA" dirty="0" smtClean="0"/>
              <a:t>SPA authentication with IdentityServer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2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 txBox="1">
            <a:spLocks/>
          </p:cNvSpPr>
          <p:nvPr/>
        </p:nvSpPr>
        <p:spPr>
          <a:xfrm>
            <a:off x="791662" y="3123689"/>
            <a:ext cx="8743193" cy="7540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Production-ready?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07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>
                <a:latin typeface="Consolas" panose="020B0609020204030204" pitchFamily="49" charset="0"/>
              </a:rPr>
              <a:t>IActionResult</a:t>
            </a:r>
            <a:r>
              <a:rPr lang="en-US" sz="2400" dirty="0" smtClean="0"/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ActionResult</a:t>
            </a:r>
            <a:r>
              <a:rPr lang="en-US" sz="2400" dirty="0" smtClean="0">
                <a:latin typeface="Consolas" panose="020B0609020204030204" pitchFamily="49" charset="0"/>
              </a:rPr>
              <a:t>&lt;T&gt;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View Models</a:t>
            </a:r>
          </a:p>
          <a:p>
            <a:r>
              <a:rPr lang="en-US" dirty="0" smtClean="0"/>
              <a:t>Model / input validation</a:t>
            </a:r>
          </a:p>
          <a:p>
            <a:r>
              <a:rPr lang="en-US" dirty="0" smtClean="0"/>
              <a:t>Exception handling</a:t>
            </a:r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Paging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12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zetacja" id="{FA9D0B24-1213-4514-A6F2-C7ED32419AB4}" vid="{6672775D-A104-4F85-BEC3-302AFBEB4A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 DeveloperDays - Presentation Template</Template>
  <TotalTime>2817</TotalTime>
  <Words>560</Words>
  <Application>Microsoft Office PowerPoint</Application>
  <PresentationFormat>Widescreen</PresentationFormat>
  <Paragraphs>167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Consolas</vt:lpstr>
      <vt:lpstr>Motyw pakietu Office</vt:lpstr>
      <vt:lpstr>Miroslav Popovic</vt:lpstr>
      <vt:lpstr>Introduction</vt:lpstr>
      <vt:lpstr>REST(ful)</vt:lpstr>
      <vt:lpstr>PowerPoint Presentation</vt:lpstr>
      <vt:lpstr>ASP.NET Core Benefits</vt:lpstr>
      <vt:lpstr>ASP.NET Core Benefits (cont.)</vt:lpstr>
      <vt:lpstr>ASP.NET Core 3.0</vt:lpstr>
      <vt:lpstr>PowerPoint Presentation</vt:lpstr>
      <vt:lpstr>Best practices</vt:lpstr>
      <vt:lpstr>Security</vt:lpstr>
      <vt:lpstr>Testing</vt:lpstr>
      <vt:lpstr>Documentation</vt:lpstr>
      <vt:lpstr>Rainbows and unicorns</vt:lpstr>
      <vt:lpstr>Usage limiting</vt:lpstr>
      <vt:lpstr>Versioning</vt:lpstr>
      <vt:lpstr>Monitoring</vt:lpstr>
      <vt:lpstr>PowerPoint Presentation</vt:lpstr>
      <vt:lpstr>API Gateways</vt:lpstr>
      <vt:lpstr>PowerPoint Presentation</vt:lpstr>
      <vt:lpstr>Summary</vt:lpstr>
      <vt:lpstr>Further reading</vt:lpstr>
      <vt:lpstr>Samples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production ready APIs</dc:title>
  <dc:creator>Miroslav Popovic</dc:creator>
  <cp:lastModifiedBy>Miroslav Popovic</cp:lastModifiedBy>
  <cp:revision>151</cp:revision>
  <dcterms:created xsi:type="dcterms:W3CDTF">2017-08-28T18:23:06Z</dcterms:created>
  <dcterms:modified xsi:type="dcterms:W3CDTF">2019-10-20T20:59:04Z</dcterms:modified>
</cp:coreProperties>
</file>